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36"/>
  </p:notesMasterIdLst>
  <p:sldIdLst>
    <p:sldId id="388" r:id="rId2"/>
    <p:sldId id="389" r:id="rId3"/>
    <p:sldId id="390" r:id="rId4"/>
    <p:sldId id="423" r:id="rId5"/>
    <p:sldId id="391" r:id="rId6"/>
    <p:sldId id="392" r:id="rId7"/>
    <p:sldId id="393" r:id="rId8"/>
    <p:sldId id="394" r:id="rId9"/>
    <p:sldId id="410" r:id="rId10"/>
    <p:sldId id="395" r:id="rId11"/>
    <p:sldId id="396" r:id="rId12"/>
    <p:sldId id="397" r:id="rId13"/>
    <p:sldId id="398" r:id="rId14"/>
    <p:sldId id="399" r:id="rId15"/>
    <p:sldId id="401" r:id="rId16"/>
    <p:sldId id="40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1" r:id="rId26"/>
    <p:sldId id="414" r:id="rId27"/>
    <p:sldId id="420" r:id="rId28"/>
    <p:sldId id="421" r:id="rId29"/>
    <p:sldId id="416" r:id="rId30"/>
    <p:sldId id="417" r:id="rId31"/>
    <p:sldId id="418" r:id="rId32"/>
    <p:sldId id="419" r:id="rId33"/>
    <p:sldId id="415" r:id="rId34"/>
    <p:sldId id="422" r:id="rId35"/>
  </p:sldIdLst>
  <p:sldSz cx="10475913" cy="734536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49">
          <p15:clr>
            <a:srgbClr val="A4A3A4"/>
          </p15:clr>
        </p15:guide>
        <p15:guide id="2" orient="horz" pos="448">
          <p15:clr>
            <a:srgbClr val="A4A3A4"/>
          </p15:clr>
        </p15:guide>
        <p15:guide id="3" orient="horz" pos="4490">
          <p15:clr>
            <a:srgbClr val="A4A3A4"/>
          </p15:clr>
        </p15:guide>
        <p15:guide id="4" orient="horz" pos="4208">
          <p15:clr>
            <a:srgbClr val="A4A3A4"/>
          </p15:clr>
        </p15:guide>
        <p15:guide id="5" orient="horz" pos="78">
          <p15:clr>
            <a:srgbClr val="A4A3A4"/>
          </p15:clr>
        </p15:guide>
        <p15:guide id="6" orient="horz" pos="638">
          <p15:clr>
            <a:srgbClr val="A4A3A4"/>
          </p15:clr>
        </p15:guide>
        <p15:guide id="7" pos="78">
          <p15:clr>
            <a:srgbClr val="A4A3A4"/>
          </p15:clr>
        </p15:guide>
        <p15:guide id="8" pos="6336">
          <p15:clr>
            <a:srgbClr val="A4A3A4"/>
          </p15:clr>
        </p15:guide>
        <p15:guide id="9" pos="3300">
          <p15:clr>
            <a:srgbClr val="A4A3A4"/>
          </p15:clr>
        </p15:guide>
        <p15:guide id="10" pos="652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ebbeling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0" autoAdjust="0"/>
    <p:restoredTop sz="91805" autoAdjust="0"/>
  </p:normalViewPr>
  <p:slideViewPr>
    <p:cSldViewPr snapToObjects="1" showGuides="1">
      <p:cViewPr varScale="1">
        <p:scale>
          <a:sx n="89" d="100"/>
          <a:sy n="89" d="100"/>
        </p:scale>
        <p:origin x="-1734" y="-108"/>
      </p:cViewPr>
      <p:guideLst>
        <p:guide orient="horz" pos="4549"/>
        <p:guide orient="horz" pos="448"/>
        <p:guide orient="horz" pos="4490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0927" y="1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6/12/2023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12800" y="766763"/>
            <a:ext cx="54737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296" y="4861679"/>
            <a:ext cx="5680709" cy="4606053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0927" y="9721772"/>
            <a:ext cx="3076787" cy="51125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41098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Bild aus http://www.secdev.org/conf/IPv6_RH_security-csw07.pdf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852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https://www.troopers.de/wp-content/uploads/2013/11/TROOPERS14-Remote_OS_Detection_with_IPv6-Mathias_Morbitzer.pdf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623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241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240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mtClean="0"/>
              <a:t>https://www.troopers.de/wp-content/uploads/2013/11/TROOPERS14-Remote_OS_Detection_with_IPv6-Mathias_Morbitzer.pdf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21E26-A184-4C74-AB33-274557BF74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736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12. Juni 2023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</a:t>
            </a:r>
            <a:r>
              <a:rPr lang="en-US" sz="3000" dirty="0" smtClean="0"/>
              <a:t>2023</a:t>
            </a:r>
            <a:endParaRPr lang="en-US" sz="3000" dirty="0" smtClean="0"/>
          </a:p>
          <a:p>
            <a:r>
              <a:rPr lang="en-US" sz="3000" dirty="0" smtClean="0"/>
              <a:t>Mo. 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xmlns="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r>
              <a:rPr lang="en-US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r>
              <a:rPr lang="en-US" dirty="0" smtClean="0"/>
              <a:t>: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Absender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Hosts </a:t>
            </a:r>
            <a:r>
              <a:rPr lang="en-US" dirty="0" err="1" smtClean="0"/>
              <a:t>gleichermaßen</a:t>
            </a:r>
            <a:r>
              <a:rPr lang="en-US" dirty="0" smtClean="0"/>
              <a:t> auf </a:t>
            </a:r>
            <a:r>
              <a:rPr lang="en-US" dirty="0" err="1" smtClean="0"/>
              <a:t>Trab</a:t>
            </a:r>
            <a:r>
              <a:rPr lang="en-US" dirty="0" smtClean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an </a:t>
            </a:r>
            <a:r>
              <a:rPr lang="en-US" dirty="0" err="1" smtClean="0"/>
              <a:t>eine</a:t>
            </a:r>
            <a:r>
              <a:rPr lang="en-US" dirty="0" smtClean="0"/>
              <a:t> multicast-</a:t>
            </a:r>
            <a:r>
              <a:rPr lang="en-US" dirty="0" err="1" smtClean="0"/>
              <a:t>Adresse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4443)!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Lösungen</a:t>
            </a:r>
            <a:r>
              <a:rPr lang="en-US" dirty="0" smtClean="0"/>
              <a:t>: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Verbiete</a:t>
            </a:r>
            <a:r>
              <a:rPr lang="en-US" dirty="0" smtClean="0"/>
              <a:t> am Perimeter </a:t>
            </a:r>
            <a:r>
              <a:rPr lang="en-US" dirty="0" err="1" smtClean="0"/>
              <a:t>eingehende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(global und site-local) und </a:t>
            </a: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lediglich</a:t>
            </a:r>
            <a:r>
              <a:rPr lang="en-US" dirty="0" smtClean="0"/>
              <a:t> link-locale </a:t>
            </a:r>
            <a:r>
              <a:rPr lang="en-US" dirty="0" err="1" smtClean="0"/>
              <a:t>Pakete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Regeln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Extension Header: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Header (</a:t>
            </a:r>
            <a:r>
              <a:rPr lang="en-US" dirty="0" err="1" smtClean="0"/>
              <a:t>Ausnahme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Destination-Options-Header)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Hop-by-Hop-Header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erste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Header-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Destination-Options-Header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zweimal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Kette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Routing-Header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darüberliegenden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Destination-Options-Header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Header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r>
              <a:rPr lang="en-US" dirty="0" smtClean="0"/>
              <a:t> (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Routing-Header und </a:t>
            </a:r>
            <a:r>
              <a:rPr lang="en-US" dirty="0" err="1" smtClean="0"/>
              <a:t>dem</a:t>
            </a:r>
            <a:r>
              <a:rPr lang="en-US" dirty="0" smtClean="0"/>
              <a:t> Header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überliegenden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r>
              <a:rPr lang="en-US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Fragment-Header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höchstens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 und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gemeinsam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Jumbo-Payload Hop-by-Hop-Header</a:t>
            </a:r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Extension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Ordnung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IPv6-Header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folgt</a:t>
            </a:r>
            <a:r>
              <a:rPr lang="en-US" dirty="0" smtClean="0"/>
              <a:t>: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IPv6-Header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Hop-by-Hop 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Routing-Header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Fragment-Header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Authentication-Header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Encapsulating-Security-Payload-Header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Destination-Options-Header</a:t>
            </a:r>
          </a:p>
          <a:p>
            <a:pPr marL="697681" lvl="1" indent="-457200">
              <a:buFont typeface="Wingdings" pitchFamily="2" charset="2"/>
              <a:buChar char="§"/>
            </a:pPr>
            <a:r>
              <a:rPr lang="en-US" dirty="0" smtClean="0"/>
              <a:t>Upper-Layer-Header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Alert </a:t>
            </a:r>
            <a:r>
              <a:rPr lang="en-US" dirty="0" err="1" smtClean="0"/>
              <a:t>Angriff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Teil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Hop-by-Hop-Header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die Router-Alert-Option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Hinweise</a:t>
            </a:r>
            <a:r>
              <a:rPr lang="en-US" dirty="0" smtClean="0"/>
              <a:t> an den Router: </a:t>
            </a:r>
            <a:r>
              <a:rPr lang="en-US" dirty="0" err="1" smtClean="0"/>
              <a:t>Berücksichtige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Header des </a:t>
            </a:r>
            <a:r>
              <a:rPr lang="en-US" dirty="0" err="1" smtClean="0"/>
              <a:t>Pakets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Wird</a:t>
            </a:r>
            <a:r>
              <a:rPr lang="en-US" dirty="0" smtClean="0"/>
              <a:t> die Option </a:t>
            </a:r>
            <a:r>
              <a:rPr lang="en-US" dirty="0" err="1" smtClean="0"/>
              <a:t>unberechtigter</a:t>
            </a:r>
            <a:r>
              <a:rPr lang="en-US" dirty="0" smtClean="0"/>
              <a:t> Weise </a:t>
            </a:r>
            <a:r>
              <a:rPr lang="en-US" dirty="0" err="1" smtClean="0"/>
              <a:t>genutzt</a:t>
            </a:r>
            <a:r>
              <a:rPr lang="en-US" dirty="0" smtClean="0"/>
              <a:t>,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unangemessener</a:t>
            </a:r>
            <a:r>
              <a:rPr lang="en-US" dirty="0" smtClean="0"/>
              <a:t> </a:t>
            </a:r>
            <a:r>
              <a:rPr lang="en-US" dirty="0" err="1" smtClean="0"/>
              <a:t>Aufwand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Router  </a:t>
            </a:r>
            <a:r>
              <a:rPr lang="en-US" dirty="0" err="1" smtClean="0"/>
              <a:t>verursacht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gewisse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</a:t>
            </a:r>
            <a:r>
              <a:rPr lang="en-US" dirty="0" err="1" smtClean="0"/>
              <a:t>ungenutzter</a:t>
            </a:r>
            <a:r>
              <a:rPr lang="en-US" dirty="0" smtClean="0"/>
              <a:t> CPU-</a:t>
            </a:r>
            <a:r>
              <a:rPr lang="en-US" dirty="0" err="1" smtClean="0"/>
              <a:t>Zyklen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Verarbeitung</a:t>
            </a:r>
            <a:r>
              <a:rPr lang="en-US" dirty="0" smtClean="0"/>
              <a:t> von </a:t>
            </a:r>
            <a:r>
              <a:rPr lang="en-US" dirty="0" err="1" smtClean="0"/>
              <a:t>Ausnahmen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Angreifer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viele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Router-Alert-Option </a:t>
            </a:r>
            <a:r>
              <a:rPr lang="en-US" dirty="0" err="1" smtClean="0"/>
              <a:t>diese</a:t>
            </a:r>
            <a:r>
              <a:rPr lang="en-US" dirty="0" smtClean="0"/>
              <a:t> </a:t>
            </a:r>
            <a:r>
              <a:rPr lang="en-US" dirty="0" err="1" smtClean="0"/>
              <a:t>Zyklen</a:t>
            </a:r>
            <a:r>
              <a:rPr lang="en-US" dirty="0" smtClean="0"/>
              <a:t> in </a:t>
            </a:r>
            <a:r>
              <a:rPr lang="en-US" dirty="0" err="1" smtClean="0"/>
              <a:t>Anspruch</a:t>
            </a:r>
            <a:r>
              <a:rPr lang="en-US" dirty="0" smtClean="0"/>
              <a:t> </a:t>
            </a:r>
            <a:r>
              <a:rPr lang="en-US" dirty="0" err="1" smtClean="0"/>
              <a:t>nehmen</a:t>
            </a:r>
            <a:r>
              <a:rPr lang="en-US" dirty="0" smtClean="0"/>
              <a:t> und </a:t>
            </a:r>
            <a:r>
              <a:rPr lang="en-US" dirty="0" err="1" smtClean="0"/>
              <a:t>wichtige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Ausnahmebehandlung</a:t>
            </a:r>
            <a:r>
              <a:rPr lang="en-US" dirty="0" smtClean="0"/>
              <a:t> </a:t>
            </a:r>
            <a:r>
              <a:rPr lang="en-US" dirty="0" err="1" smtClean="0"/>
              <a:t>unterdrücken</a:t>
            </a:r>
            <a:r>
              <a:rPr lang="en-US" dirty="0" smtClean="0"/>
              <a:t> / </a:t>
            </a:r>
            <a:r>
              <a:rPr lang="en-US" dirty="0" err="1" smtClean="0"/>
              <a:t>verzögern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RFC 2460 </a:t>
            </a:r>
            <a:r>
              <a:rPr lang="en-US" dirty="0" err="1" smtClean="0"/>
              <a:t>definiert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Router und Hosts </a:t>
            </a:r>
            <a:r>
              <a:rPr lang="en-US" dirty="0" err="1" smtClean="0"/>
              <a:t>existierende</a:t>
            </a:r>
            <a:r>
              <a:rPr lang="en-US" dirty="0" smtClean="0"/>
              <a:t> Routing-Header </a:t>
            </a:r>
            <a:r>
              <a:rPr lang="en-US" dirty="0" err="1" smtClean="0"/>
              <a:t>auswerten</a:t>
            </a:r>
            <a:r>
              <a:rPr lang="en-US" dirty="0" smtClean="0"/>
              <a:t> </a:t>
            </a:r>
            <a:r>
              <a:rPr lang="en-US" dirty="0" err="1" smtClean="0"/>
              <a:t>müssen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Es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0: (Source Routing Header)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von Hops, die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besuchen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RH 2: (Mobile IPv6 Header)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Zuordnung</a:t>
            </a:r>
            <a:r>
              <a:rPr lang="en-US" dirty="0" smtClean="0"/>
              <a:t> </a:t>
            </a:r>
            <a:r>
              <a:rPr lang="en-US" dirty="0" err="1" smtClean="0"/>
              <a:t>mobiler</a:t>
            </a:r>
            <a:r>
              <a:rPr lang="en-US" dirty="0" smtClean="0"/>
              <a:t> Hosts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Heimnetz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RH 0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steht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Destination-Address des IPv6-Headers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Jeder</a:t>
            </a:r>
            <a:r>
              <a:rPr lang="en-US" dirty="0" smtClean="0"/>
              <a:t> (</a:t>
            </a:r>
            <a:r>
              <a:rPr lang="en-US" dirty="0" err="1" smtClean="0"/>
              <a:t>Zwischen</a:t>
            </a:r>
            <a:r>
              <a:rPr lang="en-US" dirty="0" smtClean="0"/>
              <a:t>-)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prüft</a:t>
            </a:r>
            <a:r>
              <a:rPr lang="en-US" dirty="0" smtClean="0"/>
              <a:t>, ob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weiterer</a:t>
            </a:r>
            <a:r>
              <a:rPr lang="en-US" dirty="0" smtClean="0"/>
              <a:t> Hop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ihm</a:t>
            </a:r>
            <a:r>
              <a:rPr lang="en-US" dirty="0" smtClean="0"/>
              <a:t> </a:t>
            </a:r>
            <a:r>
              <a:rPr lang="en-US" dirty="0" err="1" smtClean="0"/>
              <a:t>vorgesehen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Zwischenempfänger</a:t>
            </a:r>
            <a:r>
              <a:rPr lang="en-US" dirty="0" smtClean="0"/>
              <a:t> </a:t>
            </a:r>
            <a:r>
              <a:rPr lang="en-US" dirty="0" err="1" smtClean="0"/>
              <a:t>ersetzt</a:t>
            </a:r>
            <a:r>
              <a:rPr lang="en-US" dirty="0" smtClean="0"/>
              <a:t> die Destination-Address des IPv6-Headers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Empfängers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 </a:t>
            </a:r>
            <a:r>
              <a:rPr lang="en-US" dirty="0" err="1" smtClean="0"/>
              <a:t>Typ</a:t>
            </a:r>
            <a:r>
              <a:rPr lang="en-US" dirty="0" smtClean="0"/>
              <a:t> 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373" y="2160513"/>
            <a:ext cx="9731027" cy="356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Umgehung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Firewall</a:t>
            </a:r>
            <a:endParaRPr lang="de-DE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Adresse</a:t>
            </a:r>
            <a:r>
              <a:rPr lang="en-US" dirty="0" smtClean="0"/>
              <a:t> des </a:t>
            </a:r>
            <a:r>
              <a:rPr lang="en-US" dirty="0" err="1" smtClean="0"/>
              <a:t>nächsten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Hops </a:t>
            </a:r>
            <a:r>
              <a:rPr lang="en-US" dirty="0" err="1" smtClean="0"/>
              <a:t>ist</a:t>
            </a:r>
            <a:r>
              <a:rPr lang="en-US" dirty="0" smtClean="0"/>
              <a:t> die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erreichbaren</a:t>
            </a:r>
            <a:r>
              <a:rPr lang="en-US" dirty="0" smtClean="0"/>
              <a:t> Hosts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Next-Hop </a:t>
            </a:r>
            <a:r>
              <a:rPr lang="en-US" dirty="0" err="1" smtClean="0"/>
              <a:t>im</a:t>
            </a:r>
            <a:r>
              <a:rPr lang="en-US" dirty="0" smtClean="0"/>
              <a:t> Routing-Header </a:t>
            </a:r>
            <a:r>
              <a:rPr lang="en-US" dirty="0" err="1" smtClean="0"/>
              <a:t>zeigt</a:t>
            </a:r>
            <a:r>
              <a:rPr lang="en-US" dirty="0" smtClean="0"/>
              <a:t> auf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Rechner</a:t>
            </a:r>
            <a:r>
              <a:rPr lang="en-US" dirty="0" smtClean="0"/>
              <a:t>,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Firewall </a:t>
            </a:r>
            <a:r>
              <a:rPr lang="en-US" dirty="0" err="1" smtClean="0"/>
              <a:t>geschützt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Das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erreicht</a:t>
            </a:r>
            <a:r>
              <a:rPr lang="en-US" dirty="0" smtClean="0"/>
              <a:t> den </a:t>
            </a:r>
            <a:r>
              <a:rPr lang="en-US" dirty="0" err="1" smtClean="0"/>
              <a:t>Zielhost</a:t>
            </a:r>
            <a:r>
              <a:rPr lang="en-US" dirty="0" smtClean="0"/>
              <a:t> </a:t>
            </a:r>
            <a:r>
              <a:rPr lang="en-US" dirty="0" err="1" smtClean="0"/>
              <a:t>trotz</a:t>
            </a:r>
            <a:r>
              <a:rPr lang="en-US" dirty="0" smtClean="0"/>
              <a:t> </a:t>
            </a:r>
            <a:r>
              <a:rPr lang="en-US" dirty="0" err="1" smtClean="0"/>
              <a:t>vorgeschalteter</a:t>
            </a:r>
            <a:r>
              <a:rPr lang="en-US" dirty="0" smtClean="0"/>
              <a:t> Firewall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772" y="4043718"/>
            <a:ext cx="7322592" cy="286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Header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</a:t>
            </a:r>
            <a:r>
              <a:rPr lang="en-US" dirty="0" err="1" smtClean="0"/>
              <a:t>DoS</a:t>
            </a:r>
            <a:r>
              <a:rPr lang="en-US" dirty="0" smtClean="0"/>
              <a:t> </a:t>
            </a:r>
            <a:r>
              <a:rPr lang="en-US" dirty="0" err="1" smtClean="0"/>
              <a:t>Angriff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RH 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zweier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wiederholender</a:t>
            </a:r>
            <a:r>
              <a:rPr lang="en-US" dirty="0" smtClean="0"/>
              <a:t> Hops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758" y="2033466"/>
            <a:ext cx="8100521" cy="317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5362" y="4409578"/>
            <a:ext cx="6103685" cy="243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Fragmentation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Wie</a:t>
            </a:r>
            <a:r>
              <a:rPr lang="en-US" dirty="0" smtClean="0"/>
              <a:t> in IPv4: </a:t>
            </a:r>
            <a:r>
              <a:rPr lang="en-US" dirty="0" err="1" smtClean="0"/>
              <a:t>Fragmentierung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schadhafte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schleusen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Fragmentation </a:t>
            </a:r>
            <a:r>
              <a:rPr lang="en-US" dirty="0" err="1" smtClean="0"/>
              <a:t>DoS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n </a:t>
            </a:r>
            <a:r>
              <a:rPr lang="en-US" dirty="0" err="1" smtClean="0"/>
              <a:t>Fragmenten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n-1 </a:t>
            </a:r>
            <a:r>
              <a:rPr lang="en-US" dirty="0" err="1" smtClean="0"/>
              <a:t>Fragmente</a:t>
            </a:r>
            <a:r>
              <a:rPr lang="en-US" dirty="0" smtClean="0"/>
              <a:t> an den </a:t>
            </a:r>
            <a:r>
              <a:rPr lang="en-US" dirty="0" err="1" smtClean="0"/>
              <a:t>Empfänger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wartet</a:t>
            </a:r>
            <a:r>
              <a:rPr lang="en-US" dirty="0" smtClean="0"/>
              <a:t> auf n. Fragment,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Fragmente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Speicher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Default Timeout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fragmentierte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: 60 </a:t>
            </a:r>
            <a:r>
              <a:rPr lang="en-US" dirty="0" err="1" smtClean="0"/>
              <a:t>Sekunden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Ressourcen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Empfänger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blockiert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Firewall </a:t>
            </a:r>
            <a:r>
              <a:rPr lang="en-US" dirty="0" err="1" smtClean="0"/>
              <a:t>sein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Datenstrom</a:t>
            </a:r>
            <a:r>
              <a:rPr lang="en-US" dirty="0" smtClean="0"/>
              <a:t> </a:t>
            </a:r>
            <a:r>
              <a:rPr lang="en-US" dirty="0" err="1" smtClean="0"/>
              <a:t>defragmentiert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Vorteil</a:t>
            </a:r>
            <a:r>
              <a:rPr lang="en-US" dirty="0" smtClean="0"/>
              <a:t> von IPv6 (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Vergleich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IPv4)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IPv6-Fragmentierung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Routern</a:t>
            </a:r>
            <a:r>
              <a:rPr lang="en-US" dirty="0" smtClean="0"/>
              <a:t> </a:t>
            </a:r>
            <a:r>
              <a:rPr lang="en-US" dirty="0" err="1" smtClean="0"/>
              <a:t>interpretiert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Beschränkung</a:t>
            </a:r>
            <a:r>
              <a:rPr lang="en-US" dirty="0" smtClean="0"/>
              <a:t> auf Hosts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mögliches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Reconnaissance </a:t>
            </a:r>
            <a:r>
              <a:rPr lang="en-US" dirty="0" err="1" smtClean="0"/>
              <a:t>als</a:t>
            </a:r>
            <a:r>
              <a:rPr lang="en-US" dirty="0" smtClean="0"/>
              <a:t> Phase </a:t>
            </a:r>
            <a:r>
              <a:rPr lang="en-US" dirty="0" err="1" smtClean="0"/>
              <a:t>einer</a:t>
            </a:r>
            <a:r>
              <a:rPr lang="en-US" dirty="0" smtClean="0"/>
              <a:t> Intrusion-</a:t>
            </a:r>
            <a:r>
              <a:rPr lang="en-US" dirty="0" err="1" smtClean="0"/>
              <a:t>Killchain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Überblicks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den </a:t>
            </a:r>
            <a:r>
              <a:rPr lang="en-US" dirty="0" err="1" smtClean="0"/>
              <a:t>Aufbau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Netzwerks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DHCP-Server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Domänencontroller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Webserver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Arbeitsplatz-Rechner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Drucker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…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IPv4-Enumeration </a:t>
            </a:r>
            <a:r>
              <a:rPr lang="en-US" dirty="0" err="1" smtClean="0"/>
              <a:t>über</a:t>
            </a:r>
            <a:r>
              <a:rPr lang="en-US" dirty="0" smtClean="0"/>
              <a:t> Ping, </a:t>
            </a:r>
            <a:r>
              <a:rPr lang="en-US" dirty="0" err="1" smtClean="0"/>
              <a:t>Syn</a:t>
            </a:r>
            <a:r>
              <a:rPr lang="en-US" dirty="0" smtClean="0"/>
              <a:t>-Scan, … </a:t>
            </a:r>
            <a:r>
              <a:rPr lang="en-US" dirty="0" err="1" smtClean="0"/>
              <a:t>mit</a:t>
            </a:r>
            <a:r>
              <a:rPr lang="en-US" dirty="0" smtClean="0"/>
              <a:t> OS-Detection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Adressraum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IPv6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groß</a:t>
            </a:r>
            <a:r>
              <a:rPr lang="en-US" dirty="0" smtClean="0"/>
              <a:t>, um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testen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5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Protocol v6</a:t>
            </a:r>
            <a:br>
              <a:rPr lang="en-US" altLang="x-none" dirty="0" smtClean="0"/>
            </a:br>
            <a:r>
              <a:rPr lang="en-US" altLang="x-none" dirty="0" smtClean="0"/>
              <a:t>Security Aspects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 Juni 2023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Reconnaissance in IPv6-netzen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423" y="1716816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Finden</a:t>
            </a:r>
            <a:r>
              <a:rPr lang="en-US" dirty="0" smtClean="0"/>
              <a:t> von Hosts </a:t>
            </a:r>
            <a:r>
              <a:rPr lang="en-US" dirty="0" err="1" smtClean="0"/>
              <a:t>mittels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Von den </a:t>
            </a:r>
            <a:r>
              <a:rPr lang="en-US" dirty="0" err="1" smtClean="0"/>
              <a:t>vielen</a:t>
            </a:r>
            <a:r>
              <a:rPr lang="en-US" dirty="0" smtClean="0"/>
              <a:t> Multicast-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eignen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wenige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Auffinden</a:t>
            </a:r>
            <a:r>
              <a:rPr lang="en-US" dirty="0" smtClean="0"/>
              <a:t> </a:t>
            </a:r>
            <a:r>
              <a:rPr lang="en-US" dirty="0" err="1" smtClean="0"/>
              <a:t>anderer</a:t>
            </a:r>
            <a:r>
              <a:rPr lang="en-US" dirty="0" smtClean="0"/>
              <a:t> Hosts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selben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FF02::2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Subnetz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FF02::F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smtClean="0"/>
              <a:t> UPnP-</a:t>
            </a:r>
            <a:r>
              <a:rPr lang="en-US" dirty="0" err="1" smtClean="0"/>
              <a:t>Geräte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FF02::101 link-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NTP-</a:t>
            </a:r>
            <a:r>
              <a:rPr lang="en-US" dirty="0" err="1" smtClean="0"/>
              <a:t>Zeitserver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Gruppen</a:t>
            </a:r>
            <a:r>
              <a:rPr lang="en-US" dirty="0" smtClean="0"/>
              <a:t> </a:t>
            </a:r>
            <a:r>
              <a:rPr lang="en-US" dirty="0" err="1" smtClean="0"/>
              <a:t>meist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FF05::1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Nodes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FF05::2 Site-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Router (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eingehend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Router </a:t>
            </a:r>
            <a:r>
              <a:rPr lang="en-US" dirty="0" err="1" smtClean="0"/>
              <a:t>geblockt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Hop-Limit in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Betriebssystemen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966" y="2304529"/>
            <a:ext cx="436887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Next-Header-Wert: ICMP v4 in IPv6-Paket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7656" y="2542244"/>
            <a:ext cx="6510660" cy="379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Next-Header IPv4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596" y="2520553"/>
            <a:ext cx="6468845" cy="383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OS-Detection </a:t>
            </a:r>
            <a:r>
              <a:rPr lang="en-US" dirty="0" err="1" smtClean="0"/>
              <a:t>mit</a:t>
            </a:r>
            <a:r>
              <a:rPr lang="en-US" dirty="0" smtClean="0"/>
              <a:t> IPv6-Headern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Ungültiger</a:t>
            </a:r>
            <a:r>
              <a:rPr lang="en-US" dirty="0" smtClean="0"/>
              <a:t> Authentication-Header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7463" y="2610589"/>
            <a:ext cx="6586026" cy="386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Paketmanipulation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Scapy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Erzeugen</a:t>
            </a:r>
            <a:r>
              <a:rPr lang="en-US" dirty="0" smtClean="0"/>
              <a:t> von </a:t>
            </a:r>
            <a:r>
              <a:rPr lang="en-US" dirty="0" err="1" smtClean="0"/>
              <a:t>Netzwerkpaketen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Werkzeug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Sniffen</a:t>
            </a:r>
            <a:r>
              <a:rPr lang="en-US" dirty="0" smtClean="0"/>
              <a:t> von </a:t>
            </a:r>
            <a:r>
              <a:rPr lang="en-US" dirty="0" err="1" smtClean="0"/>
              <a:t>Antwortpaketen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Intuitive </a:t>
            </a:r>
            <a:r>
              <a:rPr lang="en-US" dirty="0" err="1" smtClean="0"/>
              <a:t>Bedienung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Python-Shell / </a:t>
            </a:r>
            <a:r>
              <a:rPr lang="en-US" dirty="0" err="1" smtClean="0"/>
              <a:t>IPython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Sukzessive</a:t>
            </a:r>
            <a:r>
              <a:rPr lang="en-US" dirty="0" smtClean="0"/>
              <a:t> </a:t>
            </a:r>
            <a:r>
              <a:rPr lang="en-US" dirty="0" err="1" smtClean="0"/>
              <a:t>Angabe</a:t>
            </a:r>
            <a:r>
              <a:rPr lang="en-US" dirty="0" smtClean="0"/>
              <a:t> von </a:t>
            </a:r>
            <a:r>
              <a:rPr lang="en-US" dirty="0" err="1" smtClean="0"/>
              <a:t>Headern</a:t>
            </a:r>
            <a:r>
              <a:rPr lang="en-US" dirty="0" smtClean="0"/>
              <a:t> und Payload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463" y="4680793"/>
            <a:ext cx="66294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656457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Erstellen</a:t>
            </a:r>
            <a:r>
              <a:rPr lang="en-US" dirty="0" smtClean="0"/>
              <a:t> des </a:t>
            </a:r>
            <a:r>
              <a:rPr lang="en-US" dirty="0" err="1" smtClean="0"/>
              <a:t>Pakets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Aneinanderreihung</a:t>
            </a:r>
            <a:r>
              <a:rPr lang="en-US" dirty="0" smtClean="0"/>
              <a:t> von </a:t>
            </a:r>
            <a:r>
              <a:rPr lang="en-US" dirty="0" err="1" smtClean="0"/>
              <a:t>Protokoll</a:t>
            </a:r>
            <a:r>
              <a:rPr lang="en-US" dirty="0" smtClean="0"/>
              <a:t>-Header + Payload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IP()/ICMP()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=“google.com”)/TCP()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=DST)/ICMPv6EchoRequest()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IPv6(</a:t>
            </a:r>
            <a:r>
              <a:rPr lang="en-US" dirty="0" err="1" smtClean="0"/>
              <a:t>dst</a:t>
            </a:r>
            <a:r>
              <a:rPr lang="en-US" dirty="0" smtClean="0"/>
              <a:t>=NDST)/IPv6ExtHdrRouting(addresses=[DST])/ICMPv6EchoRequest()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Senden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r>
              <a:rPr lang="en-US" dirty="0" smtClean="0"/>
              <a:t> (</a:t>
            </a:r>
            <a:r>
              <a:rPr lang="en-US" dirty="0" err="1" smtClean="0"/>
              <a:t>Unterschied</a:t>
            </a:r>
            <a:r>
              <a:rPr lang="en-US" dirty="0" smtClean="0"/>
              <a:t> Layer 2 &amp; Layer 3)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sendp</a:t>
            </a:r>
            <a:r>
              <a:rPr lang="en-US" dirty="0" smtClean="0"/>
              <a:t>() / send()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</a:t>
            </a:r>
            <a:r>
              <a:rPr lang="en-US" dirty="0" smtClean="0"/>
              <a:t>() / </a:t>
            </a:r>
            <a:r>
              <a:rPr lang="en-US" dirty="0" err="1" smtClean="0"/>
              <a:t>sr</a:t>
            </a:r>
            <a:r>
              <a:rPr lang="en-US" dirty="0" smtClean="0"/>
              <a:t>()   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Antworten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srp1() / sr1()           	-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senden</a:t>
            </a:r>
            <a:r>
              <a:rPr lang="en-US" dirty="0" smtClean="0"/>
              <a:t> und </a:t>
            </a:r>
            <a:r>
              <a:rPr lang="en-US" dirty="0" err="1" smtClean="0"/>
              <a:t>erste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</a:t>
            </a:r>
            <a:r>
              <a:rPr lang="en-US" dirty="0" err="1" smtClean="0"/>
              <a:t>empfangen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srploop</a:t>
            </a:r>
            <a:r>
              <a:rPr lang="en-US" dirty="0" smtClean="0"/>
              <a:t>() / </a:t>
            </a:r>
            <a:r>
              <a:rPr lang="en-US" dirty="0" err="1" smtClean="0"/>
              <a:t>srloop</a:t>
            </a:r>
            <a:r>
              <a:rPr lang="en-US" dirty="0" smtClean="0"/>
              <a:t>() 	- </a:t>
            </a:r>
            <a:r>
              <a:rPr lang="en-US" dirty="0" err="1" smtClean="0"/>
              <a:t>Regelmäßiger</a:t>
            </a:r>
            <a:r>
              <a:rPr lang="en-US" dirty="0" smtClean="0"/>
              <a:t> </a:t>
            </a:r>
            <a:r>
              <a:rPr lang="en-US" dirty="0" err="1" smtClean="0"/>
              <a:t>Versand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Pakets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srpflood</a:t>
            </a:r>
            <a:r>
              <a:rPr lang="en-US" dirty="0" smtClean="0"/>
              <a:t>() / </a:t>
            </a:r>
            <a:r>
              <a:rPr lang="en-US" dirty="0" err="1" smtClean="0"/>
              <a:t>srflood</a:t>
            </a:r>
            <a:r>
              <a:rPr lang="en-US" dirty="0" smtClean="0"/>
              <a:t>() 	- </a:t>
            </a:r>
            <a:r>
              <a:rPr lang="en-US" dirty="0" err="1" smtClean="0"/>
              <a:t>Fluten</a:t>
            </a:r>
            <a:r>
              <a:rPr lang="en-US" dirty="0" smtClean="0"/>
              <a:t> des </a:t>
            </a:r>
            <a:r>
              <a:rPr lang="en-US" dirty="0" err="1" smtClean="0"/>
              <a:t>Netzwerks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Request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689" y="2051050"/>
            <a:ext cx="7080114" cy="442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– ICMPv6 Echo Response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652" y="2546351"/>
            <a:ext cx="9842723" cy="20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ans</a:t>
            </a:r>
            <a:r>
              <a:rPr lang="en-US" dirty="0" smtClean="0"/>
              <a:t>, </a:t>
            </a:r>
            <a:r>
              <a:rPr lang="en-US" dirty="0" err="1" smtClean="0"/>
              <a:t>unans</a:t>
            </a:r>
            <a:r>
              <a:rPr lang="en-US" dirty="0" smtClean="0"/>
              <a:t> = </a:t>
            </a:r>
            <a:r>
              <a:rPr lang="en-US" dirty="0" err="1" smtClean="0"/>
              <a:t>sr</a:t>
            </a:r>
            <a:r>
              <a:rPr lang="en-US" dirty="0" smtClean="0"/>
              <a:t>([p1,…,p8])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3274" y="2207615"/>
            <a:ext cx="7702600" cy="456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letzten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IPv6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zwingend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Bekannt</a:t>
            </a:r>
            <a:r>
              <a:rPr lang="en-US" dirty="0" smtClean="0"/>
              <a:t> von IPv4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Blockiere</a:t>
            </a:r>
            <a:r>
              <a:rPr lang="en-US" dirty="0" smtClean="0"/>
              <a:t> </a:t>
            </a:r>
            <a:r>
              <a:rPr lang="en-US" dirty="0" err="1" smtClean="0"/>
              <a:t>allen</a:t>
            </a:r>
            <a:r>
              <a:rPr lang="en-US" dirty="0" smtClean="0"/>
              <a:t> IPv4-ICMP-Traffic am Perimeter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 Juni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Higher-Level-</a:t>
            </a:r>
            <a:r>
              <a:rPr lang="en-US" dirty="0" err="1" smtClean="0"/>
              <a:t>Funktionalität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traceroute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ARPing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weiteren</a:t>
            </a:r>
            <a:r>
              <a:rPr lang="en-US" dirty="0" smtClean="0"/>
              <a:t> </a:t>
            </a:r>
            <a:r>
              <a:rPr lang="en-US" dirty="0" err="1" smtClean="0"/>
              <a:t>Analyse</a:t>
            </a:r>
            <a:r>
              <a:rPr lang="en-US" dirty="0" smtClean="0"/>
              <a:t> von </a:t>
            </a:r>
            <a:r>
              <a:rPr lang="en-US" dirty="0" err="1" smtClean="0"/>
              <a:t>Paketen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plot()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pdfdump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conversations()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make_table</a:t>
            </a:r>
            <a:r>
              <a:rPr lang="en-US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sniff(count=30)	// Count-Parameter </a:t>
            </a:r>
            <a:r>
              <a:rPr lang="en-US" dirty="0" err="1" smtClean="0"/>
              <a:t>ist</a:t>
            </a:r>
            <a:r>
              <a:rPr lang="en-US" dirty="0" smtClean="0"/>
              <a:t> optional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p.conversations</a:t>
            </a:r>
            <a:r>
              <a:rPr lang="en-US" dirty="0" smtClean="0"/>
              <a:t>()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62" y="2984500"/>
            <a:ext cx="60483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Kommandoübersicht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&gt;&gt;&gt; p = sniff(count=1)</a:t>
            </a:r>
          </a:p>
          <a:p>
            <a:pPr>
              <a:buNone/>
            </a:pPr>
            <a:r>
              <a:rPr lang="en-US" dirty="0" smtClean="0"/>
              <a:t>&gt;&gt;&gt; </a:t>
            </a:r>
            <a:r>
              <a:rPr lang="en-US" dirty="0" err="1" smtClean="0"/>
              <a:t>p.pdfdump</a:t>
            </a:r>
            <a:r>
              <a:rPr lang="en-US" dirty="0" smtClean="0"/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2043" y="1500069"/>
            <a:ext cx="7033806" cy="541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Scapy</a:t>
            </a:r>
            <a:r>
              <a:rPr lang="en-US" dirty="0" smtClean="0"/>
              <a:t> - </a:t>
            </a:r>
            <a:r>
              <a:rPr lang="en-US" dirty="0" err="1" smtClean="0"/>
              <a:t>Paketsniffer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Mitlesen</a:t>
            </a:r>
            <a:r>
              <a:rPr lang="en-US" dirty="0" smtClean="0"/>
              <a:t> von Traffic (</a:t>
            </a:r>
            <a:r>
              <a:rPr lang="en-US" dirty="0" err="1" smtClean="0"/>
              <a:t>Sniffen</a:t>
            </a:r>
            <a:r>
              <a:rPr lang="en-US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69" y="2694449"/>
            <a:ext cx="10352088" cy="313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</a:t>
            </a:r>
            <a:r>
              <a:rPr lang="en-US" dirty="0" smtClean="0"/>
              <a:t>19. </a:t>
            </a:r>
            <a:r>
              <a:rPr lang="en-US" dirty="0" err="1" smtClean="0"/>
              <a:t>Juni</a:t>
            </a:r>
            <a:r>
              <a:rPr lang="en-US" dirty="0" smtClean="0"/>
              <a:t> </a:t>
            </a:r>
            <a:r>
              <a:rPr lang="en-US" dirty="0" smtClean="0"/>
              <a:t>2023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</a:t>
            </a:r>
            <a:r>
              <a:rPr lang="en-US" dirty="0" smtClean="0"/>
              <a:t>13</a:t>
            </a:r>
            <a:r>
              <a:rPr lang="en-US" dirty="0" smtClean="0"/>
              <a:t>. </a:t>
            </a:r>
            <a:r>
              <a:rPr lang="en-US" dirty="0" err="1" smtClean="0"/>
              <a:t>Juni</a:t>
            </a:r>
            <a:r>
              <a:rPr lang="en-US" smtClean="0"/>
              <a:t> 2023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7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 Juni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v6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Gefahren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ICMPv6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ICMPv6-Pakete </a:t>
            </a:r>
            <a:r>
              <a:rPr lang="en-US" dirty="0" err="1" smtClean="0"/>
              <a:t>können</a:t>
            </a:r>
            <a:r>
              <a:rPr lang="en-US" dirty="0" smtClean="0"/>
              <a:t> (</a:t>
            </a:r>
            <a:r>
              <a:rPr lang="en-US" dirty="0" err="1" smtClean="0"/>
              <a:t>Teile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) </a:t>
            </a:r>
            <a:r>
              <a:rPr lang="en-US" dirty="0" err="1" smtClean="0"/>
              <a:t>fehlerverursachenden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beinhalten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=&gt; Covert-Chanel Alarm!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Firewalls </a:t>
            </a:r>
            <a:r>
              <a:rPr lang="en-US" dirty="0" err="1" smtClean="0"/>
              <a:t>sollten</a:t>
            </a:r>
            <a:r>
              <a:rPr lang="en-US" dirty="0" smtClean="0"/>
              <a:t> in </a:t>
            </a:r>
            <a:r>
              <a:rPr lang="en-US" dirty="0" err="1" smtClean="0"/>
              <a:t>Fehlerpakete</a:t>
            </a:r>
            <a:r>
              <a:rPr lang="en-US" dirty="0" smtClean="0"/>
              <a:t> </a:t>
            </a:r>
            <a:r>
              <a:rPr lang="en-US" dirty="0" err="1" smtClean="0"/>
              <a:t>schauen</a:t>
            </a:r>
            <a:r>
              <a:rPr lang="en-US" dirty="0" smtClean="0"/>
              <a:t> und </a:t>
            </a:r>
            <a:r>
              <a:rPr lang="en-US" dirty="0" err="1" smtClean="0"/>
              <a:t>Legitimität</a:t>
            </a:r>
            <a:r>
              <a:rPr lang="en-US" dirty="0" smtClean="0"/>
              <a:t> </a:t>
            </a:r>
            <a:r>
              <a:rPr lang="en-US" dirty="0" err="1" smtClean="0"/>
              <a:t>enthaltener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prüfen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Verwendete</a:t>
            </a:r>
            <a:r>
              <a:rPr lang="en-US" dirty="0" smtClean="0"/>
              <a:t> IP-</a:t>
            </a:r>
            <a:r>
              <a:rPr lang="en-US" dirty="0" err="1" smtClean="0"/>
              <a:t>Adressen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Flussrichtung</a:t>
            </a:r>
            <a:r>
              <a:rPr lang="en-US" dirty="0" smtClean="0"/>
              <a:t> </a:t>
            </a:r>
            <a:r>
              <a:rPr lang="en-US" dirty="0" err="1" smtClean="0"/>
              <a:t>Fehlermeldung</a:t>
            </a:r>
            <a:r>
              <a:rPr lang="en-US" dirty="0" smtClean="0"/>
              <a:t> /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Bezug</a:t>
            </a:r>
            <a:r>
              <a:rPr lang="en-US" dirty="0" smtClean="0"/>
              <a:t> auf IP-</a:t>
            </a:r>
            <a:r>
              <a:rPr lang="en-US" dirty="0" err="1" smtClean="0"/>
              <a:t>Adressen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Denial-of-Service </a:t>
            </a:r>
            <a:r>
              <a:rPr lang="en-US" dirty="0" err="1" smtClean="0"/>
              <a:t>gegen</a:t>
            </a:r>
            <a:r>
              <a:rPr lang="en-US" dirty="0" smtClean="0"/>
              <a:t> Router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manipulierte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Router </a:t>
            </a:r>
            <a:r>
              <a:rPr lang="en-US" dirty="0" err="1" smtClean="0"/>
              <a:t>bastelt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ICMPv6-Fehlerpakete </a:t>
            </a:r>
            <a:r>
              <a:rPr lang="en-US" dirty="0" err="1" smtClean="0"/>
              <a:t>zusammen</a:t>
            </a:r>
            <a:endParaRPr lang="en-US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verhindert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Threshold, </a:t>
            </a:r>
            <a:r>
              <a:rPr lang="en-US" dirty="0" err="1" smtClean="0"/>
              <a:t>wie</a:t>
            </a:r>
            <a:r>
              <a:rPr lang="en-US" dirty="0" smtClean="0"/>
              <a:t> oft </a:t>
            </a:r>
            <a:r>
              <a:rPr lang="en-US" dirty="0" err="1" smtClean="0"/>
              <a:t>der</a:t>
            </a:r>
            <a:r>
              <a:rPr lang="en-US" dirty="0" smtClean="0"/>
              <a:t> Router ICMP-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behandeln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“ipv6 </a:t>
            </a:r>
            <a:r>
              <a:rPr lang="en-US" dirty="0" err="1" smtClean="0"/>
              <a:t>icmp</a:t>
            </a:r>
            <a:r>
              <a:rPr lang="en-US" dirty="0" smtClean="0"/>
              <a:t> error-interval </a:t>
            </a:r>
            <a:r>
              <a:rPr lang="en-US" i="1" dirty="0" smtClean="0"/>
              <a:t>milliseconds</a:t>
            </a:r>
            <a:r>
              <a:rPr lang="en-US" dirty="0" smtClean="0"/>
              <a:t>”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 Juni 2023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interner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Verdächtige</a:t>
            </a:r>
            <a:r>
              <a:rPr lang="en-US" dirty="0" smtClean="0"/>
              <a:t> ICMPv6-Pakete (Was </a:t>
            </a:r>
            <a:r>
              <a:rPr lang="en-US" dirty="0" err="1" smtClean="0"/>
              <a:t>sollte</a:t>
            </a:r>
            <a:r>
              <a:rPr lang="en-US" dirty="0" smtClean="0"/>
              <a:t> man </a:t>
            </a:r>
            <a:r>
              <a:rPr lang="en-US" dirty="0" err="1" smtClean="0"/>
              <a:t>filtern</a:t>
            </a:r>
            <a:r>
              <a:rPr lang="en-US" dirty="0" smtClean="0"/>
              <a:t>?)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Ungenutzte</a:t>
            </a:r>
            <a:r>
              <a:rPr lang="en-US" dirty="0" smtClean="0"/>
              <a:t> ICMPv6-Typen (in </a:t>
            </a:r>
            <a:r>
              <a:rPr lang="en-US" dirty="0" err="1" smtClean="0"/>
              <a:t>produktiven</a:t>
            </a:r>
            <a:r>
              <a:rPr lang="en-US" dirty="0" smtClean="0"/>
              <a:t> </a:t>
            </a:r>
            <a:r>
              <a:rPr lang="en-US" dirty="0" err="1" smtClean="0"/>
              <a:t>Umgebungen</a:t>
            </a:r>
            <a:r>
              <a:rPr lang="en-US" dirty="0" smtClean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error messages: Type 5–99 and type 102–126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Unallocated informational messages: Type 155–199 and type 202–254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Experimental messages: Type 100, 101, 200, 201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Extension type numbers: Type 127, 255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Abhängig</a:t>
            </a:r>
            <a:r>
              <a:rPr lang="en-US" dirty="0" smtClean="0"/>
              <a:t> von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Funktionalität</a:t>
            </a:r>
            <a:r>
              <a:rPr lang="en-US" dirty="0" smtClean="0"/>
              <a:t>, die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:.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Router Renumbering (ICMPv6 </a:t>
            </a:r>
            <a:r>
              <a:rPr lang="en-US" dirty="0" err="1" smtClean="0"/>
              <a:t>Typ</a:t>
            </a:r>
            <a:r>
              <a:rPr lang="en-US" dirty="0" smtClean="0"/>
              <a:t> 138)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Sollte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internem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r>
              <a:rPr lang="en-US" dirty="0" smtClean="0"/>
              <a:t> </a:t>
            </a:r>
            <a:r>
              <a:rPr lang="en-US" dirty="0" err="1" smtClean="0"/>
              <a:t>überwacht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Auf </a:t>
            </a:r>
            <a:r>
              <a:rPr lang="en-US" dirty="0" err="1" smtClean="0"/>
              <a:t>keinem</a:t>
            </a:r>
            <a:r>
              <a:rPr lang="en-US" dirty="0" smtClean="0"/>
              <a:t> Fall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Internet in das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Netz</a:t>
            </a:r>
            <a:r>
              <a:rPr lang="en-US" dirty="0" smtClean="0"/>
              <a:t>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4">
              <a:buFont typeface="Wingdings" pitchFamily="2" charset="2"/>
              <a:buChar char="§"/>
            </a:pP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Sites (</a:t>
            </a:r>
            <a:r>
              <a:rPr lang="en-US" dirty="0" err="1" smtClean="0"/>
              <a:t>großer</a:t>
            </a:r>
            <a:r>
              <a:rPr lang="en-US" dirty="0" smtClean="0"/>
              <a:t> </a:t>
            </a:r>
            <a:r>
              <a:rPr lang="en-US" dirty="0" err="1" smtClean="0"/>
              <a:t>Unternehmensnetzwerke</a:t>
            </a:r>
            <a:r>
              <a:rPr lang="en-US" dirty="0" smtClean="0"/>
              <a:t>)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von </a:t>
            </a:r>
            <a:r>
              <a:rPr lang="en-US" dirty="0" err="1" smtClean="0"/>
              <a:t>fremden</a:t>
            </a:r>
            <a:r>
              <a:rPr lang="en-US" dirty="0" smtClean="0"/>
              <a:t> Sites </a:t>
            </a:r>
            <a:r>
              <a:rPr lang="en-US" dirty="0" err="1" smtClean="0"/>
              <a:t>erlauben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fr-FR" dirty="0" err="1" smtClean="0"/>
              <a:t>Node</a:t>
            </a:r>
            <a:r>
              <a:rPr lang="fr-FR" dirty="0" smtClean="0"/>
              <a:t> Information </a:t>
            </a:r>
            <a:r>
              <a:rPr lang="fr-FR" dirty="0" err="1" smtClean="0"/>
              <a:t>Query</a:t>
            </a:r>
            <a:r>
              <a:rPr lang="fr-FR" dirty="0" smtClean="0"/>
              <a:t> messages (ICMPv6 </a:t>
            </a:r>
            <a:r>
              <a:rPr lang="fr-FR" dirty="0" err="1" smtClean="0"/>
              <a:t>Typen</a:t>
            </a:r>
            <a:r>
              <a:rPr lang="fr-FR" dirty="0" smtClean="0"/>
              <a:t> 139 </a:t>
            </a:r>
            <a:r>
              <a:rPr lang="fr-FR" dirty="0" err="1" smtClean="0"/>
              <a:t>und</a:t>
            </a:r>
            <a:r>
              <a:rPr lang="fr-FR" dirty="0" smtClean="0"/>
              <a:t> 140)</a:t>
            </a:r>
          </a:p>
          <a:p>
            <a:pPr lvl="3">
              <a:buFont typeface="Wingdings" pitchFamily="2" charset="2"/>
              <a:buChar char="§"/>
            </a:pPr>
            <a:endParaRPr lang="en-US" dirty="0" smtClean="0"/>
          </a:p>
          <a:p>
            <a:pPr lvl="4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</a:t>
            </a:r>
            <a:r>
              <a:rPr lang="en-US" dirty="0" err="1" smtClean="0"/>
              <a:t>externer</a:t>
            </a:r>
            <a:r>
              <a:rPr lang="en-US" dirty="0" smtClean="0"/>
              <a:t> </a:t>
            </a:r>
            <a:r>
              <a:rPr lang="en-US" dirty="0" err="1" smtClean="0"/>
              <a:t>Datenverkehr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ICMPv6 Echo Requests (Ping)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fremden</a:t>
            </a:r>
            <a:r>
              <a:rPr lang="en-US" dirty="0" smtClean="0"/>
              <a:t> </a:t>
            </a:r>
            <a:r>
              <a:rPr lang="en-US" dirty="0" err="1" smtClean="0"/>
              <a:t>Netzen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Ausspionieren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Geräte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lokalen</a:t>
            </a:r>
            <a:r>
              <a:rPr lang="en-US" dirty="0" smtClean="0"/>
              <a:t> </a:t>
            </a:r>
            <a:r>
              <a:rPr lang="en-US" dirty="0" err="1" smtClean="0"/>
              <a:t>Netzwerk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Welche</a:t>
            </a:r>
            <a:r>
              <a:rPr lang="en-US" dirty="0" smtClean="0"/>
              <a:t> ICMPv6-Pakete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mindestens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1: Destination Unreachable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2: Packet Too Big—PMTUD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3: Time Exceeded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Type 4: Parameter Problem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Was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Responses (Ping)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ICMPv6 Echo Requests (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Bedarf</a:t>
            </a:r>
            <a:r>
              <a:rPr lang="en-US" dirty="0" smtClean="0"/>
              <a:t>, </a:t>
            </a:r>
            <a:r>
              <a:rPr lang="en-US" dirty="0" err="1" smtClean="0"/>
              <a:t>evtl</a:t>
            </a:r>
            <a:r>
              <a:rPr lang="en-US" dirty="0" smtClean="0"/>
              <a:t>.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Hosts / Server)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ICMPv6 Best Practices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Firewall / </a:t>
            </a:r>
            <a:r>
              <a:rPr lang="en-US" dirty="0" err="1" smtClean="0"/>
              <a:t>Paketfilter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Erlaube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ICMPv6-Pakettypen, die </a:t>
            </a:r>
            <a:r>
              <a:rPr lang="en-US" dirty="0" err="1" smtClean="0"/>
              <a:t>explizit</a:t>
            </a:r>
            <a:r>
              <a:rPr lang="en-US" dirty="0" smtClean="0"/>
              <a:t> </a:t>
            </a:r>
            <a:r>
              <a:rPr lang="en-US" dirty="0" err="1" smtClean="0"/>
              <a:t>genutzt</a:t>
            </a:r>
            <a:r>
              <a:rPr lang="en-US" dirty="0" smtClean="0"/>
              <a:t> / </a:t>
            </a:r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Statt</a:t>
            </a:r>
            <a:r>
              <a:rPr lang="en-US" dirty="0" smtClean="0"/>
              <a:t>: </a:t>
            </a:r>
            <a:r>
              <a:rPr lang="en-US" dirty="0" err="1" smtClean="0"/>
              <a:t>Verbiete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</a:t>
            </a:r>
            <a:r>
              <a:rPr lang="en-US" dirty="0" err="1" smtClean="0"/>
              <a:t>Typen</a:t>
            </a:r>
            <a:r>
              <a:rPr lang="en-US" dirty="0" smtClean="0"/>
              <a:t> auf Basis des </a:t>
            </a:r>
            <a:r>
              <a:rPr lang="en-US" dirty="0" err="1" smtClean="0"/>
              <a:t>Missbrauchspotentials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de-DE" dirty="0" smtClean="0"/>
              <a:t>RFC 4890: „</a:t>
            </a:r>
            <a:r>
              <a:rPr lang="de-DE" dirty="0" err="1" smtClean="0"/>
              <a:t>Recommendations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Filtering</a:t>
            </a:r>
            <a:r>
              <a:rPr lang="de-DE" dirty="0" smtClean="0"/>
              <a:t> ICMPv6 Messages in Firewalls“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Bash-Script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ip6tables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Reconnaisance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Multicastgruppen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Nodes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Routers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All DHCPv6 Servers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Mögliche</a:t>
            </a:r>
            <a:r>
              <a:rPr lang="en-US" dirty="0" smtClean="0"/>
              <a:t> </a:t>
            </a:r>
            <a:r>
              <a:rPr lang="en-US" dirty="0" err="1" smtClean="0"/>
              <a:t>Ziele</a:t>
            </a:r>
            <a:r>
              <a:rPr lang="en-US" dirty="0" smtClean="0"/>
              <a:t> des </a:t>
            </a:r>
            <a:r>
              <a:rPr lang="en-US" dirty="0" err="1" smtClean="0"/>
              <a:t>Angreifers</a:t>
            </a:r>
            <a:r>
              <a:rPr lang="en-US" dirty="0" smtClean="0"/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Zugang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DHCP-Server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Blick</a:t>
            </a:r>
            <a:r>
              <a:rPr lang="en-US" dirty="0" smtClean="0"/>
              <a:t> in die Logs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Angreifer</a:t>
            </a:r>
            <a:r>
              <a:rPr lang="en-US" dirty="0" smtClean="0"/>
              <a:t> muss dank Multicast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einmal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, </a:t>
            </a:r>
            <a:r>
              <a:rPr lang="en-US" dirty="0" err="1" smtClean="0"/>
              <a:t>welche</a:t>
            </a:r>
            <a:r>
              <a:rPr lang="en-US" dirty="0" smtClean="0"/>
              <a:t> Server DHCP-Server </a:t>
            </a:r>
            <a:r>
              <a:rPr lang="en-US" dirty="0" err="1" smtClean="0"/>
              <a:t>sind</a:t>
            </a:r>
            <a:r>
              <a:rPr lang="en-US" dirty="0" smtClean="0"/>
              <a:t>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Amplification Attacks </a:t>
            </a:r>
            <a:r>
              <a:rPr lang="en-US" dirty="0" err="1" smtClean="0"/>
              <a:t>mittels</a:t>
            </a:r>
            <a:r>
              <a:rPr lang="en-US" dirty="0" smtClean="0"/>
              <a:t> Multicast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Gespoofte</a:t>
            </a:r>
            <a:r>
              <a:rPr lang="en-US" dirty="0" smtClean="0"/>
              <a:t> </a:t>
            </a:r>
            <a:r>
              <a:rPr lang="en-US" dirty="0" err="1" smtClean="0"/>
              <a:t>Absenderadresse</a:t>
            </a:r>
            <a:r>
              <a:rPr lang="en-US" dirty="0" smtClean="0"/>
              <a:t> an Multicast-</a:t>
            </a:r>
            <a:r>
              <a:rPr lang="en-US" dirty="0" err="1" smtClean="0"/>
              <a:t>Gruppe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Gut </a:t>
            </a:r>
            <a:r>
              <a:rPr lang="en-US" dirty="0" err="1" smtClean="0"/>
              <a:t>daran</a:t>
            </a:r>
            <a:r>
              <a:rPr lang="en-US" dirty="0" smtClean="0"/>
              <a:t>: ICMPv6-Error-Nachrichten </a:t>
            </a:r>
            <a:r>
              <a:rPr lang="en-US" dirty="0" err="1" smtClean="0"/>
              <a:t>dürfen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Antwort</a:t>
            </a:r>
            <a:r>
              <a:rPr lang="en-US" dirty="0" smtClean="0"/>
              <a:t> auf Multicast-</a:t>
            </a:r>
            <a:r>
              <a:rPr lang="en-US" dirty="0" err="1" smtClean="0"/>
              <a:t>Pakete</a:t>
            </a:r>
            <a:r>
              <a:rPr lang="en-US" dirty="0" smtClean="0"/>
              <a:t> </a:t>
            </a:r>
            <a:r>
              <a:rPr lang="en-US" dirty="0" err="1" smtClean="0"/>
              <a:t>gesendet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(RFC 2463)!</a:t>
            </a:r>
          </a:p>
          <a:p>
            <a:pPr lvl="2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Multicast </a:t>
            </a:r>
            <a:r>
              <a:rPr lang="en-US" dirty="0" err="1" smtClean="0"/>
              <a:t>Verwundbarkeiten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Ping / Pong Amplification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12. Juni 2023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2023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664" y="1455763"/>
            <a:ext cx="8834400" cy="58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2214276" y="4392761"/>
            <a:ext cx="1809791" cy="7489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ICMPv6 echo </a:t>
            </a:r>
            <a:r>
              <a:rPr lang="de-DE" sz="1400" b="1" dirty="0" err="1" smtClean="0">
                <a:solidFill>
                  <a:srgbClr val="00B050"/>
                </a:solidFill>
              </a:rPr>
              <a:t>request</a:t>
            </a:r>
            <a:endParaRPr lang="de-DE" sz="1400" b="1" dirty="0" smtClean="0">
              <a:solidFill>
                <a:srgbClr val="00B050"/>
              </a:solidFill>
            </a:endParaRPr>
          </a:p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DST = FF02::1</a:t>
            </a:r>
          </a:p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00B050"/>
                </a:solidFill>
              </a:rPr>
              <a:t>SRC = 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00" y="1454400"/>
            <a:ext cx="8834400" cy="588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7398196" y="3456657"/>
            <a:ext cx="18076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indent="-216000">
              <a:spcAft>
                <a:spcPts val="420"/>
              </a:spcAft>
            </a:pPr>
            <a:r>
              <a:rPr lang="de-DE" sz="1400" b="1" dirty="0" smtClean="0">
                <a:solidFill>
                  <a:srgbClr val="FF0000"/>
                </a:solidFill>
              </a:rPr>
              <a:t>ICMPv6 Echo </a:t>
            </a:r>
            <a:r>
              <a:rPr lang="de-DE" sz="1400" b="1" dirty="0" err="1" smtClean="0">
                <a:solidFill>
                  <a:srgbClr val="FF0000"/>
                </a:solidFill>
              </a:rPr>
              <a:t>Reply</a:t>
            </a:r>
            <a:endParaRPr lang="de-DE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1700</Words>
  <Application>Microsoft Office PowerPoint</Application>
  <PresentationFormat>Benutzerdefiniert</PresentationFormat>
  <Paragraphs>324</Paragraphs>
  <Slides>34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slides-official</vt:lpstr>
      <vt:lpstr>Vorlesung Netzwerksicherheit</vt:lpstr>
      <vt:lpstr>Internet Protocol v6 Security Aspects</vt:lpstr>
      <vt:lpstr>Internet Protocol v6</vt:lpstr>
      <vt:lpstr>Internet Protocol v6</vt:lpstr>
      <vt:lpstr>ICMPv6 interner Datenverkehr</vt:lpstr>
      <vt:lpstr>ICMPv6 externer Datenverkehr</vt:lpstr>
      <vt:lpstr>ICMPv6 Best Practices</vt:lpstr>
      <vt:lpstr>IPv6 Multicast Verwundbarkeiten</vt:lpstr>
      <vt:lpstr>IPv6 Multicast Verwundbarkeiten</vt:lpstr>
      <vt:lpstr>IPv6 Multicast verwundbarkeiten </vt:lpstr>
      <vt:lpstr>IPv6 Extension header</vt:lpstr>
      <vt:lpstr>IPv6 Extension Header</vt:lpstr>
      <vt:lpstr>Router Alert Angriff</vt:lpstr>
      <vt:lpstr>Routing Header</vt:lpstr>
      <vt:lpstr>Routing Header Typ 0</vt:lpstr>
      <vt:lpstr>Routing Header</vt:lpstr>
      <vt:lpstr>Routing Header</vt:lpstr>
      <vt:lpstr>IPv6 Fragmentation</vt:lpstr>
      <vt:lpstr>Reconnaissance in IPv6-netzen</vt:lpstr>
      <vt:lpstr>Reconnaissance in IPv6-netzen</vt:lpstr>
      <vt:lpstr>OS-Detection mit IPv6-Headern</vt:lpstr>
      <vt:lpstr>OS-Detection mit IPv6-Headern</vt:lpstr>
      <vt:lpstr>OS-Detection mit IPv6-Headern</vt:lpstr>
      <vt:lpstr>OS-Detection mit IPv6-Headern</vt:lpstr>
      <vt:lpstr>Werkzeug zur Paketmanipulation</vt:lpstr>
      <vt:lpstr>Scapy - Kommandoübersicht</vt:lpstr>
      <vt:lpstr>Scapy – ICMPv6 Echo Request</vt:lpstr>
      <vt:lpstr>Scapy – ICMPv6 Echo Response</vt:lpstr>
      <vt:lpstr>Scapy - Kommandoübersicht</vt:lpstr>
      <vt:lpstr>Scapy - Kommandoübersicht</vt:lpstr>
      <vt:lpstr>Scapy - Kommandoübersicht</vt:lpstr>
      <vt:lpstr>Scapy - Kommandoübersicht</vt:lpstr>
      <vt:lpstr>Scapy - Paketsniffer</vt:lpstr>
      <vt:lpstr>Ende</vt:lpstr>
    </vt:vector>
  </TitlesOfParts>
  <Company>HRZ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Wuebbeling</cp:lastModifiedBy>
  <cp:revision>1308</cp:revision>
  <cp:lastPrinted>2021-06-21T11:55:06Z</cp:lastPrinted>
  <dcterms:created xsi:type="dcterms:W3CDTF">2004-10-07T07:33:45Z</dcterms:created>
  <dcterms:modified xsi:type="dcterms:W3CDTF">2023-06-12T11:50:03Z</dcterms:modified>
</cp:coreProperties>
</file>